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272" r:id="rId22"/>
    <p:sldId id="278" r:id="rId23"/>
    <p:sldId id="327" r:id="rId24"/>
    <p:sldId id="286" r:id="rId25"/>
    <p:sldId id="285" r:id="rId26"/>
    <p:sldId id="280" r:id="rId27"/>
    <p:sldId id="321" r:id="rId28"/>
    <p:sldId id="287" r:id="rId29"/>
    <p:sldId id="326" r:id="rId30"/>
    <p:sldId id="322" r:id="rId31"/>
    <p:sldId id="289" r:id="rId32"/>
    <p:sldId id="307" r:id="rId33"/>
    <p:sldId id="323" r:id="rId34"/>
    <p:sldId id="320" r:id="rId35"/>
    <p:sldId id="292" r:id="rId36"/>
    <p:sldId id="293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05.12.22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05.12.22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05.12.22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05.12.22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05.12.22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05.12.22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05.12.22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05.12.22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chatgp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huggingface.co/docs/transformers/index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092.pdf" TargetMode="External"/><Relationship Id="rId7" Type="http://schemas.openxmlformats.org/officeDocument/2006/relationships/hyperlink" Target="https://openai.com/blog/dall-e/" TargetMode="External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arxiv.org/abs/2203.12533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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68" t="-3587" b="-26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 p</a:t>
            </a:r>
            <a:r>
              <a:rPr lang="en-DE" sz="2000" dirty="0"/>
              <a:t>roviding redundancy (rather than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3751866"/>
            <a:ext cx="2765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 improve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DE" sz="2000" dirty="0"/>
              <a:t>gainst failing of individual attentions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</a:t>
            </a:r>
            <a:r>
              <a:rPr lang="en-DE" sz="2000" dirty="0"/>
              <a:t>y preserving input (attention to most recent word)</a:t>
            </a:r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2881136" y="5586633"/>
            <a:ext cx="354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with respect to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words to focus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2" y="4222231"/>
                <a:ext cx="2986752" cy="1169551"/>
              </a:xfrm>
              <a:prstGeom prst="rect">
                <a:avLst/>
              </a:prstGeom>
              <a:blipFill>
                <a:blip r:embed="rId6"/>
                <a:stretch>
                  <a:fillRect l="-2542" t="-3226" r="-424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stCxn id="9" idx="3"/>
          </p:cNvCxnSpPr>
          <p:nvPr/>
        </p:nvCxnSpPr>
        <p:spPr>
          <a:xfrm flipV="1">
            <a:off x="6426258" y="5750351"/>
            <a:ext cx="2651754" cy="22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19634" y="3723588"/>
            <a:ext cx="1592011" cy="108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40270" y="3401129"/>
            <a:ext cx="379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(feature learning)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r>
              <a:rPr lang="en-GB" dirty="0"/>
              <a:t>s</a:t>
            </a:r>
            <a:r>
              <a:rPr lang="en-DE" dirty="0"/>
              <a:t>equence-to-sequence models: e.g., machine translation</a:t>
            </a:r>
          </a:p>
          <a:p>
            <a:r>
              <a:rPr lang="en-GB" dirty="0"/>
              <a:t>n</a:t>
            </a:r>
            <a:r>
              <a:rPr lang="en-DE" dirty="0"/>
              <a:t>eural machine translation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help generating next token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</a:rPr>
              <a:t>prompt engineering)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8D7-BB61-413C-A9E7-C2C38CF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56CB-4BC1-F5FE-1F32-4F34BADD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100" dirty="0"/>
              <a:t>CNN:</a:t>
            </a:r>
          </a:p>
          <a:p>
            <a:r>
              <a:rPr lang="en-DE" sz="2100" dirty="0"/>
              <a:t>translation invariance and locality via convolutions</a:t>
            </a:r>
          </a:p>
          <a:p>
            <a:r>
              <a:rPr lang="en-DE" sz="2100" dirty="0"/>
              <a:t>grid-like structures (e.g., computer vision)</a:t>
            </a:r>
          </a:p>
          <a:p>
            <a:pPr marL="0" indent="0">
              <a:buNone/>
            </a:pPr>
            <a:r>
              <a:rPr lang="en-DE" sz="2100" dirty="0"/>
              <a:t>RNN:</a:t>
            </a:r>
          </a:p>
          <a:p>
            <a:r>
              <a:rPr lang="en-DE" sz="2100" dirty="0"/>
              <a:t>temporal invariance and locality via Markov property</a:t>
            </a:r>
          </a:p>
          <a:p>
            <a:r>
              <a:rPr lang="en-DE" sz="2100" dirty="0">
                <a:sym typeface="Wingdings" pitchFamily="2" charset="2"/>
              </a:rPr>
              <a:t>sequential structures </a:t>
            </a:r>
            <a:r>
              <a:rPr lang="en-DE" sz="2100" dirty="0"/>
              <a:t>(e.g., NLP)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s</a:t>
            </a:r>
            <a:r>
              <a:rPr lang="en-DE" sz="2100" dirty="0"/>
              <a:t>elf-attention/transformer:</a:t>
            </a:r>
          </a:p>
          <a:p>
            <a:r>
              <a:rPr lang="en-GB" sz="2100" dirty="0"/>
              <a:t>permutation invariance</a:t>
            </a:r>
          </a:p>
          <a:p>
            <a:r>
              <a:rPr lang="en-GB" sz="2100" dirty="0"/>
              <a:t>a</a:t>
            </a:r>
            <a:r>
              <a:rPr lang="en-DE" sz="2100" dirty="0"/>
              <a:t>lso sequential structures (e.g., NLP), </a:t>
            </a:r>
            <a:r>
              <a:rPr lang="en-GB" sz="2100" dirty="0"/>
              <a:t>b</a:t>
            </a:r>
            <a:r>
              <a:rPr lang="en-DE" sz="2100" dirty="0"/>
              <a:t>ut few assumptions (give up Markov property of RNN) </a:t>
            </a:r>
            <a:r>
              <a:rPr lang="en-DE" sz="2100" dirty="0">
                <a:sym typeface="Wingdings" pitchFamily="2" charset="2"/>
              </a:rPr>
              <a:t> universal and flexible architecture, but prone to overfitting  requiring lots of data</a:t>
            </a:r>
            <a:endParaRPr lang="en-DE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5D4-A1DE-87A0-9B86-637DE48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86B0-E337-160B-E6D3-7DFDDE8DFB3E}"/>
              </a:ext>
            </a:extLst>
          </p:cNvPr>
          <p:cNvSpPr txBox="1"/>
          <p:nvPr/>
        </p:nvSpPr>
        <p:spPr>
          <a:xfrm>
            <a:off x="8003357" y="1461572"/>
            <a:ext cx="36953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ime series forecasting as example that can be approached with all three of these deep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automating manual assumptions of traditional methods or shallow ML algorithms with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often </a:t>
            </a:r>
            <a:r>
              <a:rPr lang="en-DE" dirty="0"/>
              <a:t>need to include effects from exogenous variables (more than pure auto-correlation)</a:t>
            </a:r>
          </a:p>
        </p:txBody>
      </p:sp>
    </p:spTree>
    <p:extLst>
      <p:ext uri="{BB962C8B-B14F-4D97-AF65-F5344CB8AC3E}">
        <p14:creationId xmlns:p14="http://schemas.microsoft.com/office/powerpoint/2010/main" val="7057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decoder-only:</a:t>
            </a:r>
          </a:p>
          <a:p>
            <a:pPr marL="0" indent="0">
              <a:buNone/>
            </a:pPr>
            <a:r>
              <a:rPr lang="en-GB" dirty="0"/>
              <a:t>outputting one token at a time (auto-regressive)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encoder-only:</a:t>
            </a:r>
          </a:p>
          <a:p>
            <a:pPr marL="0" indent="0">
              <a:buNone/>
            </a:pPr>
            <a:r>
              <a:rPr lang="en-GB" sz="2800" dirty="0"/>
              <a:t>incorporating context of both sides of token (representation)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3763339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8610600" y="58731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 (embedding) to be used/fine-tuned in specific tasks and data sets</a:t>
            </a:r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 for:</a:t>
            </a:r>
          </a:p>
          <a:p>
            <a:pPr lvl="1"/>
            <a:r>
              <a:rPr lang="en-GB" sz="2600" dirty="0"/>
              <a:t>language </a:t>
            </a:r>
            <a:r>
              <a:rPr lang="en-GB" sz="2600" dirty="0" err="1"/>
              <a:t>modeling</a:t>
            </a:r>
            <a:r>
              <a:rPr lang="en-GB" sz="2600" dirty="0"/>
              <a:t> (masked tokens to be predicted from context)</a:t>
            </a:r>
          </a:p>
          <a:p>
            <a:pPr lvl="1"/>
            <a:r>
              <a:rPr lang="en-GB" sz="2600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unsupervised/self-supervised training (generating text, 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compositional nature of deep learning allows learning in a semi-supervised way (also prominent for CNNs in computer vision):</a:t>
            </a:r>
          </a:p>
          <a:p>
            <a:r>
              <a:rPr lang="en-GB" sz="2600" dirty="0"/>
              <a:t>u</a:t>
            </a:r>
            <a:r>
              <a:rPr lang="en-DE" sz="2600" dirty="0"/>
              <a:t>nsupervised (or rather self-supervised) </a:t>
            </a:r>
            <a:r>
              <a:rPr lang="en-GB" sz="2600" dirty="0"/>
              <a:t>p</a:t>
            </a:r>
            <a:r>
              <a:rPr lang="en-DE" sz="2600" dirty="0"/>
              <a:t>re-training on massive data sets</a:t>
            </a:r>
            <a:endParaRPr lang="en-GB" sz="2600" dirty="0"/>
          </a:p>
          <a:p>
            <a:r>
              <a:rPr lang="en-GB" sz="2600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sz="2600" dirty="0"/>
              <a:t>one (one-shot) or some (few-shot) examples provided at inference time</a:t>
            </a:r>
          </a:p>
          <a:p>
            <a:pPr marL="0" indent="0">
              <a:buNone/>
            </a:pPr>
            <a:r>
              <a:rPr lang="en-GB" sz="2600" b="0" i="0" u="none" strike="noStrike" dirty="0">
                <a:solidFill>
                  <a:srgbClr val="212529"/>
                </a:solidFill>
                <a:effectLst/>
                <a:sym typeface="Wingdings" pitchFamily="2" charset="2"/>
              </a:rPr>
              <a:t> </a:t>
            </a:r>
            <a:r>
              <a:rPr lang="en-GB" sz="2600" b="0" i="0" u="none" strike="noStrike" dirty="0">
                <a:solidFill>
                  <a:srgbClr val="212529"/>
                </a:solidFill>
                <a:effectLst/>
              </a:rPr>
              <a:t>conditioning on these input-output examples, without optimizing any parameters (kind of emergent </a:t>
            </a:r>
            <a:r>
              <a:rPr lang="en-GB" sz="2600" b="0" i="0" u="none" strike="noStrike" dirty="0" err="1">
                <a:solidFill>
                  <a:srgbClr val="212529"/>
                </a:solidFill>
                <a:effectLst/>
              </a:rPr>
              <a:t>behavior</a:t>
            </a:r>
            <a:r>
              <a:rPr lang="en-GB" sz="2600" b="0" i="0" u="none" strike="noStrike" dirty="0">
                <a:solidFill>
                  <a:srgbClr val="212529"/>
                </a:solidFill>
                <a:effectLst/>
              </a:rPr>
              <a:t>, possible explanation: locating latent concepts learned in pre-training)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Multi-Task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different tasks with same input data, no task-specific training data</a:t>
            </a:r>
          </a:p>
          <a:p>
            <a:pPr marL="0" indent="0">
              <a:buNone/>
            </a:pPr>
            <a:r>
              <a:rPr lang="en-GB" sz="2600" dirty="0"/>
              <a:t>text generation in response to priming with arbitrary input, adapting to style and content of conditioning text</a:t>
            </a:r>
          </a:p>
          <a:p>
            <a:pPr marL="0" indent="0">
              <a:buNone/>
            </a:pPr>
            <a:r>
              <a:rPr lang="en-GB" sz="2600" dirty="0"/>
              <a:t>meta-learning: ask to perform new task at test time (based on high-level abstractions learned from pre-training)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p</a:t>
            </a:r>
            <a:r>
              <a:rPr lang="en-GB" sz="2600" dirty="0"/>
              <a:t>rompt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4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nice example for capabilities of large language models and prompting: </a:t>
            </a:r>
            <a:r>
              <a:rPr lang="en-GB" sz="2600" dirty="0">
                <a:hlinkClick r:id="rId2"/>
              </a:rPr>
              <a:t>interview with Google’s LaMDA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hlinkClick r:id="rId3"/>
              </a:rPr>
              <a:t>LaMDA</a:t>
            </a:r>
            <a:r>
              <a:rPr lang="en-GB" sz="2600" dirty="0"/>
              <a:t> (Language Models for Dialog Applications):</a:t>
            </a:r>
          </a:p>
          <a:p>
            <a:r>
              <a:rPr lang="en-GB" sz="2600" dirty="0"/>
              <a:t>system for generating chatbots</a:t>
            </a:r>
          </a:p>
          <a:p>
            <a:r>
              <a:rPr lang="en-GB" sz="2600" dirty="0"/>
              <a:t>trained on dialogue data</a:t>
            </a:r>
          </a:p>
          <a:p>
            <a:r>
              <a:rPr lang="en-GB" sz="2600" dirty="0"/>
              <a:t>decoder-only transformer language model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sentient, but impressively capable in learning language: leading questions to suggestible statistical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1AA5-3A29-D6A9-793C-5F0BDCA9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Conversational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9BB5-CEA2-FCD2-2932-CF2015C04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another e</a:t>
            </a:r>
            <a:r>
              <a:rPr lang="en-DE" dirty="0"/>
              <a:t>xample: </a:t>
            </a:r>
            <a:r>
              <a:rPr lang="en-DE" dirty="0">
                <a:hlinkClick r:id="rId2"/>
              </a:rPr>
              <a:t>ChatGPT</a:t>
            </a:r>
            <a:endParaRPr lang="en-DE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v</a:t>
            </a:r>
            <a:r>
              <a:rPr lang="en-DE" dirty="0"/>
              <a:t>arious applications beyond plain chatbots:</a:t>
            </a:r>
          </a:p>
          <a:p>
            <a:r>
              <a:rPr lang="en-GB" dirty="0"/>
              <a:t>e</a:t>
            </a:r>
            <a:r>
              <a:rPr lang="en-DE" dirty="0"/>
              <a:t>ducation</a:t>
            </a:r>
          </a:p>
          <a:p>
            <a:r>
              <a:rPr lang="en-DE" dirty="0"/>
              <a:t>personal assistant</a:t>
            </a:r>
          </a:p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9EEEA-4670-03DD-0913-200B5DFC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590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</a:t>
                </a:r>
              </a:p>
              <a:p>
                <a:r>
                  <a:rPr lang="en-DE" sz="2400" dirty="0"/>
                  <a:t>…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7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965" t="-1744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Vision Transformer (ViT)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</a:t>
            </a:r>
            <a:r>
              <a:rPr lang="en-GB" dirty="0" err="1"/>
              <a:t>ViT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Examples for Combination of Vision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2"/>
              </a:rPr>
              <a:t>CLIP</a:t>
            </a:r>
            <a:r>
              <a:rPr lang="en-DE" sz="2000" dirty="0"/>
              <a:t> (</a:t>
            </a:r>
            <a:r>
              <a:rPr lang="en-GB" sz="2000" dirty="0"/>
              <a:t>Contrastive Language-Image Pre-training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natural language prompting: z</a:t>
            </a:r>
            <a:r>
              <a:rPr lang="en-DE" sz="2000" dirty="0"/>
              <a:t>ero-shot transfer</a:t>
            </a:r>
          </a:p>
          <a:p>
            <a:pPr marL="0" indent="0">
              <a:buNone/>
            </a:pPr>
            <a:r>
              <a:rPr lang="en-DE" sz="2000" dirty="0"/>
              <a:t>e.g., for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0529D-F733-9C17-765A-8BBDD6D60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1305" cy="357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>
                <a:hlinkClick r:id="rId3"/>
              </a:rPr>
              <a:t>DALL-E</a:t>
            </a:r>
            <a:r>
              <a:rPr lang="en-DE" sz="2000" dirty="0"/>
              <a:t> (blend of WALL-E and Salvador </a:t>
            </a:r>
            <a:r>
              <a:rPr lang="en-GB" sz="2000" dirty="0"/>
              <a:t>Dalí</a:t>
            </a:r>
            <a:r>
              <a:rPr lang="en-DE" sz="2000" dirty="0"/>
              <a:t>):</a:t>
            </a:r>
          </a:p>
          <a:p>
            <a:pPr marL="0" indent="0">
              <a:buNone/>
            </a:pPr>
            <a:r>
              <a:rPr lang="en-GB" sz="2000" dirty="0"/>
              <a:t>generate images from text descriptions</a:t>
            </a:r>
          </a:p>
          <a:p>
            <a:pPr marL="0" indent="0">
              <a:buNone/>
            </a:pPr>
            <a:r>
              <a:rPr lang="en-GB" sz="2000" dirty="0"/>
              <a:t>decoder-only transformer autoregressively </a:t>
            </a:r>
            <a:r>
              <a:rPr lang="en-GB" sz="2000" dirty="0" err="1"/>
              <a:t>modeling</a:t>
            </a:r>
            <a:r>
              <a:rPr lang="en-GB" sz="2000" dirty="0"/>
              <a:t> text and image tokens as single stream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EC6E-A5E2-C778-C161-7ED9357ED294}"/>
              </a:ext>
            </a:extLst>
          </p:cNvPr>
          <p:cNvSpPr txBox="1"/>
          <p:nvPr/>
        </p:nvSpPr>
        <p:spPr>
          <a:xfrm>
            <a:off x="772212" y="5852543"/>
            <a:ext cx="10372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generally, m</a:t>
            </a:r>
            <a:r>
              <a:rPr lang="en-DE" sz="2000" dirty="0"/>
              <a:t>ulti-modal learning as next generalization step of ML models (e.g., Google’s </a:t>
            </a:r>
            <a:r>
              <a:rPr lang="en-DE" sz="2000" dirty="0">
                <a:hlinkClick r:id="rId4"/>
              </a:rPr>
              <a:t>Pathways</a:t>
            </a:r>
            <a:r>
              <a:rPr lang="en-DE" sz="2000" dirty="0"/>
              <a:t>)</a:t>
            </a:r>
          </a:p>
          <a:p>
            <a:r>
              <a:rPr lang="en-GB" sz="2000" dirty="0"/>
              <a:t>t</a:t>
            </a:r>
            <a:r>
              <a:rPr lang="en-DE" sz="2000" dirty="0"/>
              <a:t>ransformers good candidate (universal and flexible architecture, little task-specific inductive bias)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36" y="3370657"/>
            <a:ext cx="5627802" cy="2030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8EAF0-4AB6-C76E-6D86-A8AD2DD0A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764" y="3429000"/>
            <a:ext cx="5340878" cy="2030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8252DD-D060-293D-6054-3A65855CC693}"/>
              </a:ext>
            </a:extLst>
          </p:cNvPr>
          <p:cNvSpPr txBox="1"/>
          <p:nvPr/>
        </p:nvSpPr>
        <p:spPr>
          <a:xfrm>
            <a:off x="11517245" y="54618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Programming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15165</TotalTime>
  <Words>1979</Words>
  <Application>Microsoft Macintosh PowerPoint</Application>
  <PresentationFormat>Widescreen</PresentationFormat>
  <Paragraphs>321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Inductive Bias</vt:lpstr>
      <vt:lpstr>Large Language Models</vt:lpstr>
      <vt:lpstr>Typical Transformer Architectures</vt:lpstr>
      <vt:lpstr>Example for Encoder-Only Transformers</vt:lpstr>
      <vt:lpstr>Example for Decoder-Only Transformers</vt:lpstr>
      <vt:lpstr>Transfer Learning</vt:lpstr>
      <vt:lpstr>Multi-Task Learning</vt:lpstr>
      <vt:lpstr>Prompting</vt:lpstr>
      <vt:lpstr>Conversational AI</vt:lpstr>
      <vt:lpstr>Transformer Variants</vt:lpstr>
      <vt:lpstr>Vision Transformer (ViT)</vt:lpstr>
      <vt:lpstr>Image Classification with ViT</vt:lpstr>
      <vt:lpstr>Attention vs Convolution</vt:lpstr>
      <vt:lpstr>Examples for Combination of Vision and Text</vt:lpstr>
      <vt:lpstr>Literature</vt:lpstr>
      <vt:lpstr>Programming for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Felix Wick</cp:lastModifiedBy>
  <cp:revision>303</cp:revision>
  <dcterms:created xsi:type="dcterms:W3CDTF">2022-07-19T11:32:37Z</dcterms:created>
  <dcterms:modified xsi:type="dcterms:W3CDTF">2022-12-05T18:27:52Z</dcterms:modified>
</cp:coreProperties>
</file>